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
  </p:notesMasterIdLst>
  <p:sldIdLst>
    <p:sldId id="257" r:id="rId2"/>
    <p:sldId id="261"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AD65318-9959-4D93-B02F-3EDDEEBB6931}" type="datetimeFigureOut">
              <a:rPr lang="ar-IQ" smtClean="0"/>
              <a:t>09/04/1440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DB13A3A-61AE-4D1D-A111-53ACBD31255F}" type="slidenum">
              <a:rPr lang="ar-IQ" smtClean="0"/>
              <a:t>‹#›</a:t>
            </a:fld>
            <a:endParaRPr lang="ar-IQ"/>
          </a:p>
        </p:txBody>
      </p:sp>
    </p:spTree>
    <p:extLst>
      <p:ext uri="{BB962C8B-B14F-4D97-AF65-F5344CB8AC3E}">
        <p14:creationId xmlns:p14="http://schemas.microsoft.com/office/powerpoint/2010/main" val="314869812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a:t>
            </a:fld>
            <a:endParaRPr lang="ar-IQ">
              <a:solidFill>
                <a:prstClr val="black"/>
              </a:solidFill>
            </a:endParaRPr>
          </a:p>
        </p:txBody>
      </p:sp>
    </p:spTree>
    <p:extLst>
      <p:ext uri="{BB962C8B-B14F-4D97-AF65-F5344CB8AC3E}">
        <p14:creationId xmlns:p14="http://schemas.microsoft.com/office/powerpoint/2010/main" val="2569558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2</a:t>
            </a:fld>
            <a:endParaRPr lang="ar-IQ">
              <a:solidFill>
                <a:prstClr val="black"/>
              </a:solidFill>
            </a:endParaRPr>
          </a:p>
        </p:txBody>
      </p:sp>
    </p:spTree>
    <p:extLst>
      <p:ext uri="{BB962C8B-B14F-4D97-AF65-F5344CB8AC3E}">
        <p14:creationId xmlns:p14="http://schemas.microsoft.com/office/powerpoint/2010/main" val="305546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3</a:t>
            </a:fld>
            <a:endParaRPr lang="ar-IQ">
              <a:solidFill>
                <a:prstClr val="black"/>
              </a:solidFill>
            </a:endParaRPr>
          </a:p>
        </p:txBody>
      </p:sp>
    </p:spTree>
    <p:extLst>
      <p:ext uri="{BB962C8B-B14F-4D97-AF65-F5344CB8AC3E}">
        <p14:creationId xmlns:p14="http://schemas.microsoft.com/office/powerpoint/2010/main" val="3305177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4</a:t>
            </a:fld>
            <a:endParaRPr lang="ar-IQ">
              <a:solidFill>
                <a:prstClr val="black"/>
              </a:solidFill>
            </a:endParaRPr>
          </a:p>
        </p:txBody>
      </p:sp>
    </p:spTree>
    <p:extLst>
      <p:ext uri="{BB962C8B-B14F-4D97-AF65-F5344CB8AC3E}">
        <p14:creationId xmlns:p14="http://schemas.microsoft.com/office/powerpoint/2010/main" val="2461203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5</a:t>
            </a:fld>
            <a:endParaRPr lang="ar-IQ">
              <a:solidFill>
                <a:prstClr val="black"/>
              </a:solidFill>
            </a:endParaRPr>
          </a:p>
        </p:txBody>
      </p:sp>
    </p:spTree>
    <p:extLst>
      <p:ext uri="{BB962C8B-B14F-4D97-AF65-F5344CB8AC3E}">
        <p14:creationId xmlns:p14="http://schemas.microsoft.com/office/powerpoint/2010/main" val="414845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09/04/1440</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solidFill>
                  <a:srgbClr val="94C600"/>
                </a:solidFill>
              </a:rPr>
              <a:pPr/>
              <a:t>‹#›</a:t>
            </a:fld>
            <a:endParaRPr lang="ar-S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38476040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10280284"/>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572943634"/>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9584980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701603863"/>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p:txBody>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876679970"/>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8" name="Footer Placeholder 7"/>
          <p:cNvSpPr>
            <a:spLocks noGrp="1"/>
          </p:cNvSpPr>
          <p:nvPr>
            <p:ph type="ftr" sz="quarter" idx="11"/>
          </p:nvPr>
        </p:nvSpPr>
        <p:spPr/>
        <p:txBody>
          <a:bodyPr/>
          <a:lstStyle/>
          <a:p>
            <a:endParaRPr lang="ar-SA">
              <a:solidFill>
                <a:srgbClr val="94C600"/>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7157020"/>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4" name="Footer Placeholder 3"/>
          <p:cNvSpPr>
            <a:spLocks noGrp="1"/>
          </p:cNvSpPr>
          <p:nvPr>
            <p:ph type="ftr" sz="quarter" idx="11"/>
          </p:nvPr>
        </p:nvSpPr>
        <p:spPr/>
        <p:txBody>
          <a:bodyPr/>
          <a:lstStyle/>
          <a:p>
            <a:endParaRPr lang="ar-SA">
              <a:solidFill>
                <a:srgbClr val="94C600"/>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4706233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3" name="Footer Placeholder 2"/>
          <p:cNvSpPr>
            <a:spLocks noGrp="1"/>
          </p:cNvSpPr>
          <p:nvPr>
            <p:ph type="ftr" sz="quarter" idx="11"/>
          </p:nvPr>
        </p:nvSpPr>
        <p:spPr/>
        <p:txBody>
          <a:bodyPr/>
          <a:lstStyle/>
          <a:p>
            <a:endParaRPr lang="ar-SA">
              <a:solidFill>
                <a:srgbClr val="94C600"/>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22071316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34627904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801928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09/04/1440</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240896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908720"/>
            <a:ext cx="6777317" cy="5112568"/>
          </a:xfrm>
        </p:spPr>
        <p:txBody>
          <a:bodyPr>
            <a:normAutofit fontScale="62500" lnSpcReduction="20000"/>
          </a:bodyPr>
          <a:lstStyle/>
          <a:p>
            <a:r>
              <a:rPr lang="en-US" dirty="0">
                <a:solidFill>
                  <a:srgbClr val="000103"/>
                </a:solidFill>
                <a:latin typeface="Tahoma"/>
                <a:ea typeface="Times New Roman"/>
              </a:rPr>
              <a:t>- </a:t>
            </a:r>
            <a:r>
              <a:rPr lang="ar-SA" dirty="0">
                <a:solidFill>
                  <a:srgbClr val="000103"/>
                </a:solidFill>
                <a:latin typeface="Tahoma"/>
                <a:ea typeface="Times New Roman"/>
              </a:rPr>
              <a:t>التكتيكات الدفاعية في الضربات الثابتة</a:t>
            </a: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t>
            </a:r>
            <a:r>
              <a:rPr lang="ar-SA" dirty="0">
                <a:solidFill>
                  <a:srgbClr val="000103"/>
                </a:solidFill>
                <a:latin typeface="Tahoma"/>
                <a:ea typeface="Times New Roman"/>
              </a:rPr>
              <a:t>الركلات الحرة في مدى التسديد</a:t>
            </a: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عندما يتوفر للخصم ركلة حرة تمكنه من التسديد مباشرة على المرمى يجب وضع حائط دفاعي يبعد عن موقع الكرة المسافة القانونية. عدد اللاعبين الموجودين في الحائط يعتمد على الزاوية و المسافة عن المرمى , كذلك يعتمد على مهارة لاعب الخصم </a:t>
            </a:r>
            <a:r>
              <a:rPr lang="ar-SA" dirty="0" err="1">
                <a:solidFill>
                  <a:srgbClr val="000103"/>
                </a:solidFill>
                <a:latin typeface="Tahoma"/>
                <a:ea typeface="Times New Roman"/>
              </a:rPr>
              <a:t>التسديدية</a:t>
            </a:r>
            <a:r>
              <a:rPr lang="en-US" dirty="0">
                <a:solidFill>
                  <a:srgbClr val="000103"/>
                </a:solidFill>
                <a:latin typeface="Tahoma"/>
                <a:ea typeface="Times New Roman"/>
              </a:rPr>
              <a:t>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يفترض أن يُغطي الحائط نهاية مرمى الفريق في حين يتمركز حارس المرمى لتغطية الجانب الآخر , ويجب أن يرى الحارس مسار الكرة بعد التسديد , في هذه الحالة يصعب على اللاعب الذي سوف يسدد الكرة تنفيذ الركلة الحرة باتجاه جانبي المرمى</a:t>
            </a:r>
            <a:r>
              <a:rPr lang="en-US" dirty="0">
                <a:solidFill>
                  <a:srgbClr val="000103"/>
                </a:solidFill>
                <a:latin typeface="Tahoma"/>
                <a:ea typeface="Times New Roman"/>
              </a:rPr>
              <a:t>.</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t>
            </a:r>
            <a:r>
              <a:rPr lang="ar-SA" dirty="0">
                <a:solidFill>
                  <a:srgbClr val="000103"/>
                </a:solidFill>
                <a:latin typeface="Tahoma"/>
                <a:ea typeface="Times New Roman"/>
              </a:rPr>
              <a:t>ركلات الزاوية والتمريرات العرضية</a:t>
            </a: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في الركلات الركنية , الركلات الثابتة و رميات التماس التي تنفذ على شكل تمريرة عرضية داخل منطقة الجزاء تستخدم معظم الفرق أسلوب المراقبة رجل لرجل حتى تلك الفرق التي تطبق طريقة دفاع المنطقة . كل لاعب لديه مهمة مراقبة لاعب آخر , والجدير بالملاحظة أنه بعض الفرق توجه لاعبيها لمراقبة لاعبين معيين قبل المباراة وأثناء التحضير لها</a:t>
            </a:r>
            <a:endParaRPr lang="ar-IQ" dirty="0"/>
          </a:p>
        </p:txBody>
      </p:sp>
    </p:spTree>
    <p:extLst>
      <p:ext uri="{BB962C8B-B14F-4D97-AF65-F5344CB8AC3E}">
        <p14:creationId xmlns:p14="http://schemas.microsoft.com/office/powerpoint/2010/main" val="84112688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20688"/>
            <a:ext cx="6777317" cy="5211941"/>
          </a:xfrm>
        </p:spPr>
        <p:txBody>
          <a:bodyPr>
            <a:normAutofit fontScale="70000" lnSpcReduction="20000"/>
          </a:bodyPr>
          <a:lstStyle/>
          <a:p>
            <a:pPr algn="ctr"/>
            <a:r>
              <a:rPr lang="ar-SA" b="1" dirty="0">
                <a:solidFill>
                  <a:srgbClr val="0000FF"/>
                </a:solidFill>
                <a:latin typeface="Times New Roman"/>
                <a:ea typeface="Times New Roman"/>
              </a:rPr>
              <a:t>وخطط الهجوم</a:t>
            </a:r>
            <a:r>
              <a:rPr lang="en-US" b="1" dirty="0">
                <a:solidFill>
                  <a:srgbClr val="0000FF"/>
                </a:solidFill>
                <a:latin typeface="Tahoma"/>
                <a:ea typeface="Times New Roman"/>
              </a:rPr>
              <a:t> ..</a:t>
            </a:r>
            <a:endParaRPr lang="en-US" sz="2000" dirty="0">
              <a:latin typeface="Times New Roman"/>
              <a:ea typeface="Times New Roman"/>
            </a:endParaRPr>
          </a:p>
          <a:p>
            <a:pPr algn="ctr"/>
            <a:r>
              <a:rPr lang="ar-SA" b="1" dirty="0">
                <a:solidFill>
                  <a:srgbClr val="0000FF"/>
                </a:solidFill>
                <a:latin typeface="Times New Roman"/>
                <a:ea typeface="Times New Roman"/>
              </a:rPr>
              <a:t>وقد تكلمنا في حلقات سابقة عن خطط الدفاع العامة</a:t>
            </a:r>
            <a:r>
              <a:rPr lang="en-US" b="1" dirty="0">
                <a:solidFill>
                  <a:srgbClr val="0000FF"/>
                </a:solidFill>
                <a:latin typeface="Tahoma"/>
                <a:ea typeface="Times New Roman"/>
              </a:rPr>
              <a:t> ..</a:t>
            </a:r>
            <a:endParaRPr lang="en-US" sz="2000" dirty="0">
              <a:latin typeface="Times New Roman"/>
              <a:ea typeface="Times New Roman"/>
            </a:endParaRPr>
          </a:p>
          <a:p>
            <a:pPr algn="ctr"/>
            <a:r>
              <a:rPr lang="ar-SA" b="1" dirty="0">
                <a:solidFill>
                  <a:srgbClr val="0000FF"/>
                </a:solidFill>
                <a:latin typeface="Times New Roman"/>
                <a:ea typeface="Times New Roman"/>
              </a:rPr>
              <a:t>واليوم سنستعرض افكار خبراء واختصاصي كرة القدم في المواضيع الاساسية المهمة الخاصة في الهجوم  في كرة القدم</a:t>
            </a:r>
            <a:r>
              <a:rPr lang="en-US" b="1" dirty="0">
                <a:solidFill>
                  <a:srgbClr val="0000FF"/>
                </a:solidFill>
                <a:latin typeface="Tahoma"/>
                <a:ea typeface="Times New Roman"/>
              </a:rPr>
              <a:t> ..</a:t>
            </a:r>
            <a:endParaRPr lang="en-US" sz="2000" dirty="0">
              <a:latin typeface="Times New Roman"/>
              <a:ea typeface="Times New Roman"/>
            </a:endParaRPr>
          </a:p>
          <a:p>
            <a:pPr algn="ctr"/>
            <a:r>
              <a:rPr lang="ar-SA" b="1" dirty="0">
                <a:solidFill>
                  <a:srgbClr val="0000FF"/>
                </a:solidFill>
                <a:latin typeface="Times New Roman"/>
                <a:ea typeface="Times New Roman"/>
              </a:rPr>
              <a:t>لقد اكد العديد من الخبراء في كرة القدم</a:t>
            </a:r>
            <a:endParaRPr lang="en-US" sz="2000" dirty="0">
              <a:latin typeface="Times New Roman"/>
              <a:ea typeface="Times New Roman"/>
            </a:endParaRPr>
          </a:p>
          <a:p>
            <a:pPr algn="ctr"/>
            <a:r>
              <a:rPr lang="ar-SA" b="1" dirty="0">
                <a:solidFill>
                  <a:srgbClr val="0000FF"/>
                </a:solidFill>
                <a:latin typeface="Times New Roman"/>
                <a:ea typeface="Times New Roman"/>
              </a:rPr>
              <a:t>على ان الخط الاساسية هي الخطط</a:t>
            </a:r>
            <a:endParaRPr lang="en-US" sz="2000" dirty="0">
              <a:latin typeface="Times New Roman"/>
              <a:ea typeface="Times New Roman"/>
            </a:endParaRPr>
          </a:p>
          <a:p>
            <a:pPr algn="ctr"/>
            <a:r>
              <a:rPr lang="en-US" b="1" dirty="0">
                <a:solidFill>
                  <a:srgbClr val="0000FF"/>
                </a:solidFill>
                <a:latin typeface="Tahoma"/>
                <a:ea typeface="Times New Roman"/>
              </a:rPr>
              <a:t> </a:t>
            </a:r>
            <a:r>
              <a:rPr lang="ar-SA" b="1" dirty="0">
                <a:solidFill>
                  <a:srgbClr val="0000FF"/>
                </a:solidFill>
                <a:latin typeface="Tahoma"/>
                <a:ea typeface="Times New Roman"/>
              </a:rPr>
              <a:t>التي يشترك في ادائها عدد كبير من اللاعبين</a:t>
            </a:r>
            <a:r>
              <a:rPr lang="en-US" b="1" dirty="0">
                <a:solidFill>
                  <a:srgbClr val="0000FF"/>
                </a:solidFill>
                <a:latin typeface="Tahoma"/>
                <a:ea typeface="Times New Roman"/>
              </a:rPr>
              <a:t> ..</a:t>
            </a:r>
            <a:endParaRPr lang="en-US" sz="2000" dirty="0">
              <a:latin typeface="Times New Roman"/>
              <a:ea typeface="Times New Roman"/>
            </a:endParaRPr>
          </a:p>
          <a:p>
            <a:pPr algn="ctr"/>
            <a:r>
              <a:rPr lang="ar-SA" b="1" dirty="0">
                <a:solidFill>
                  <a:srgbClr val="0000FF"/>
                </a:solidFill>
                <a:latin typeface="Times New Roman"/>
                <a:ea typeface="Times New Roman"/>
              </a:rPr>
              <a:t>ويرتبط ادائها بمساحات كبيرة من الملعب</a:t>
            </a:r>
            <a:r>
              <a:rPr lang="en-US" b="1" dirty="0">
                <a:solidFill>
                  <a:srgbClr val="0000FF"/>
                </a:solidFill>
                <a:latin typeface="Tahoma"/>
                <a:ea typeface="Times New Roman"/>
              </a:rPr>
              <a:t> ..</a:t>
            </a:r>
            <a:endParaRPr lang="en-US" sz="2000" dirty="0">
              <a:latin typeface="Times New Roman"/>
              <a:ea typeface="Times New Roman"/>
            </a:endParaRPr>
          </a:p>
          <a:p>
            <a:pPr algn="ctr"/>
            <a:r>
              <a:rPr lang="ar-SA" b="1" dirty="0">
                <a:solidFill>
                  <a:srgbClr val="0000FF"/>
                </a:solidFill>
                <a:latin typeface="Times New Roman"/>
                <a:ea typeface="Times New Roman"/>
              </a:rPr>
              <a:t>اي بمعنى</a:t>
            </a:r>
            <a:r>
              <a:rPr lang="en-US" b="1" dirty="0">
                <a:solidFill>
                  <a:srgbClr val="0000FF"/>
                </a:solidFill>
                <a:latin typeface="Tahoma"/>
                <a:ea typeface="Times New Roman"/>
              </a:rPr>
              <a:t>..</a:t>
            </a:r>
            <a:endParaRPr lang="en-US" sz="2000" dirty="0">
              <a:latin typeface="Times New Roman"/>
              <a:ea typeface="Times New Roman"/>
            </a:endParaRPr>
          </a:p>
          <a:p>
            <a:pPr algn="ctr"/>
            <a:r>
              <a:rPr lang="en-US" b="1" dirty="0">
                <a:solidFill>
                  <a:srgbClr val="0000FF"/>
                </a:solidFill>
                <a:latin typeface="Tahoma"/>
                <a:ea typeface="Times New Roman"/>
              </a:rPr>
              <a:t> </a:t>
            </a:r>
            <a:r>
              <a:rPr lang="ar-SA" b="1" dirty="0">
                <a:solidFill>
                  <a:srgbClr val="0000FF"/>
                </a:solidFill>
                <a:latin typeface="Tahoma"/>
                <a:ea typeface="Times New Roman"/>
              </a:rPr>
              <a:t>ان اتقان لاعبي الفريق لهذه الخط الاساسية</a:t>
            </a:r>
            <a:endParaRPr lang="en-US" sz="2000" dirty="0">
              <a:latin typeface="Times New Roman"/>
              <a:ea typeface="Times New Roman"/>
            </a:endParaRPr>
          </a:p>
          <a:p>
            <a:pPr algn="ctr"/>
            <a:r>
              <a:rPr lang="ar-SA" b="1" dirty="0">
                <a:solidFill>
                  <a:srgbClr val="0000FF"/>
                </a:solidFill>
                <a:latin typeface="Times New Roman"/>
                <a:ea typeface="Times New Roman"/>
              </a:rPr>
              <a:t>يمكنهم من تنفيذ بناء وتطوير وانهاء الهجمات</a:t>
            </a:r>
            <a:endParaRPr lang="en-US" sz="2000" dirty="0">
              <a:latin typeface="Times New Roman"/>
              <a:ea typeface="Times New Roman"/>
            </a:endParaRPr>
          </a:p>
          <a:p>
            <a:pPr algn="ctr"/>
            <a:r>
              <a:rPr lang="en-US" b="1" dirty="0">
                <a:solidFill>
                  <a:srgbClr val="0000FF"/>
                </a:solidFill>
                <a:latin typeface="Tahoma"/>
                <a:ea typeface="Times New Roman"/>
              </a:rPr>
              <a:t> </a:t>
            </a:r>
            <a:r>
              <a:rPr lang="ar-SA" b="1" dirty="0">
                <a:solidFill>
                  <a:srgbClr val="0000FF"/>
                </a:solidFill>
                <a:latin typeface="Tahoma"/>
                <a:ea typeface="Times New Roman"/>
              </a:rPr>
              <a:t>بصورة اسهل وفاعلية اكبر</a:t>
            </a:r>
            <a:r>
              <a:rPr lang="en-US" b="1" dirty="0">
                <a:solidFill>
                  <a:srgbClr val="0000FF"/>
                </a:solidFill>
                <a:latin typeface="Tahoma"/>
                <a:ea typeface="Times New Roman"/>
              </a:rPr>
              <a:t> ..</a:t>
            </a:r>
            <a:endParaRPr lang="en-US" sz="2000" dirty="0">
              <a:latin typeface="Times New Roman"/>
              <a:ea typeface="Times New Roman"/>
            </a:endParaRPr>
          </a:p>
          <a:p>
            <a:pPr algn="ctr"/>
            <a:r>
              <a:rPr lang="ar-SA" b="1" dirty="0">
                <a:solidFill>
                  <a:srgbClr val="0000FF"/>
                </a:solidFill>
                <a:latin typeface="Times New Roman"/>
                <a:ea typeface="Times New Roman"/>
              </a:rPr>
              <a:t>ونحن نقصد بالخطط الهجومية العامة</a:t>
            </a:r>
            <a:r>
              <a:rPr lang="en-US" b="1" dirty="0">
                <a:solidFill>
                  <a:srgbClr val="0000FF"/>
                </a:solidFill>
                <a:latin typeface="Tahoma"/>
                <a:ea typeface="Times New Roman"/>
              </a:rPr>
              <a:t> ..</a:t>
            </a:r>
            <a:endParaRPr lang="en-US" sz="2000" dirty="0">
              <a:latin typeface="Times New Roman"/>
              <a:ea typeface="Times New Roman"/>
            </a:endParaRPr>
          </a:p>
          <a:p>
            <a:pPr algn="ctr"/>
            <a:r>
              <a:rPr lang="ar-SA" b="1" dirty="0">
                <a:solidFill>
                  <a:srgbClr val="0000FF"/>
                </a:solidFill>
                <a:latin typeface="Times New Roman"/>
                <a:ea typeface="Times New Roman"/>
              </a:rPr>
              <a:t>هي الخطط التي ينفذها عدد محدود من اللاعبين</a:t>
            </a:r>
            <a:endParaRPr lang="en-US" sz="2000" dirty="0">
              <a:latin typeface="Times New Roman"/>
              <a:ea typeface="Times New Roman"/>
            </a:endParaRPr>
          </a:p>
          <a:p>
            <a:pPr algn="ctr"/>
            <a:r>
              <a:rPr lang="ar-SA" b="1" dirty="0" err="1">
                <a:solidFill>
                  <a:srgbClr val="0000FF"/>
                </a:solidFill>
                <a:latin typeface="Times New Roman"/>
                <a:ea typeface="Times New Roman"/>
              </a:rPr>
              <a:t>وتاخذ</a:t>
            </a:r>
            <a:r>
              <a:rPr lang="ar-SA" b="1" dirty="0">
                <a:solidFill>
                  <a:srgbClr val="0000FF"/>
                </a:solidFill>
                <a:latin typeface="Times New Roman"/>
                <a:ea typeface="Times New Roman"/>
              </a:rPr>
              <a:t> غالبا مساحة من الملعب</a:t>
            </a:r>
            <a:endParaRPr lang="en-US" sz="2000" dirty="0">
              <a:latin typeface="Times New Roman"/>
              <a:ea typeface="Times New Roman"/>
            </a:endParaRPr>
          </a:p>
          <a:p>
            <a:pPr algn="ctr"/>
            <a:r>
              <a:rPr lang="ar-SA" b="1" dirty="0">
                <a:solidFill>
                  <a:srgbClr val="0000FF"/>
                </a:solidFill>
                <a:latin typeface="Times New Roman"/>
                <a:ea typeface="Times New Roman"/>
              </a:rPr>
              <a:t>اصغر من تلك التي </a:t>
            </a:r>
            <a:r>
              <a:rPr lang="ar-SA" b="1" dirty="0" err="1">
                <a:solidFill>
                  <a:srgbClr val="0000FF"/>
                </a:solidFill>
                <a:latin typeface="Times New Roman"/>
                <a:ea typeface="Times New Roman"/>
              </a:rPr>
              <a:t>يتطلبها</a:t>
            </a:r>
            <a:r>
              <a:rPr lang="ar-SA" b="1" dirty="0">
                <a:solidFill>
                  <a:srgbClr val="0000FF"/>
                </a:solidFill>
                <a:latin typeface="Times New Roman"/>
                <a:ea typeface="Times New Roman"/>
              </a:rPr>
              <a:t> تنفيذ الخطط الاساسية الهجومية</a:t>
            </a:r>
            <a:r>
              <a:rPr lang="en-US" b="1" dirty="0">
                <a:solidFill>
                  <a:srgbClr val="0000FF"/>
                </a:solidFill>
                <a:latin typeface="Tahoma"/>
                <a:ea typeface="Times New Roman"/>
              </a:rPr>
              <a:t> ..</a:t>
            </a:r>
            <a:endParaRPr lang="en-US" sz="2000" dirty="0">
              <a:latin typeface="Times New Roman"/>
              <a:ea typeface="Times New Roman"/>
            </a:endParaRPr>
          </a:p>
          <a:p>
            <a:pPr algn="ctr"/>
            <a:r>
              <a:rPr lang="en-US" b="1" dirty="0">
                <a:solidFill>
                  <a:srgbClr val="000066"/>
                </a:solidFill>
                <a:latin typeface="Verdana"/>
                <a:ea typeface="Times New Roman"/>
              </a:rPr>
              <a:t> </a:t>
            </a:r>
            <a:endParaRPr lang="en-US" sz="2000" dirty="0">
              <a:latin typeface="Times New Roman"/>
              <a:ea typeface="Times New Roman"/>
            </a:endParaRPr>
          </a:p>
          <a:p>
            <a:pPr algn="ctr"/>
            <a:r>
              <a:rPr lang="ar-SA" b="1" dirty="0">
                <a:solidFill>
                  <a:srgbClr val="009900"/>
                </a:solidFill>
                <a:latin typeface="Times New Roman"/>
                <a:ea typeface="Times New Roman"/>
              </a:rPr>
              <a:t>وقد قسم اختصاصي كرة القدم من الخبراء والباحثين</a:t>
            </a:r>
            <a:endParaRPr lang="en-US" sz="2000" dirty="0">
              <a:latin typeface="Times New Roman"/>
              <a:ea typeface="Times New Roman"/>
            </a:endParaRPr>
          </a:p>
          <a:p>
            <a:pPr algn="ctr"/>
            <a:r>
              <a:rPr lang="ar-SA" b="1" dirty="0">
                <a:solidFill>
                  <a:srgbClr val="009900"/>
                </a:solidFill>
                <a:latin typeface="Times New Roman"/>
                <a:ea typeface="Times New Roman"/>
              </a:rPr>
              <a:t>الخطط الهجومية العامة الى الاقسام الاتية</a:t>
            </a:r>
            <a:r>
              <a:rPr lang="en-US" b="1" dirty="0">
                <a:solidFill>
                  <a:srgbClr val="009900"/>
                </a:solidFill>
                <a:latin typeface="Tahoma"/>
                <a:ea typeface="Times New Roman"/>
              </a:rPr>
              <a:t> ..</a:t>
            </a:r>
            <a:endParaRPr lang="en-US" sz="2000" dirty="0">
              <a:latin typeface="Times New Roman"/>
              <a:ea typeface="Times New Roman"/>
            </a:endParaRPr>
          </a:p>
          <a:p>
            <a:endParaRPr lang="ar-IQ" dirty="0"/>
          </a:p>
        </p:txBody>
      </p:sp>
    </p:spTree>
    <p:extLst>
      <p:ext uri="{BB962C8B-B14F-4D97-AF65-F5344CB8AC3E}">
        <p14:creationId xmlns:p14="http://schemas.microsoft.com/office/powerpoint/2010/main" val="150759298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836712"/>
            <a:ext cx="6777317" cy="4995917"/>
          </a:xfrm>
        </p:spPr>
        <p:txBody>
          <a:bodyPr>
            <a:normAutofit fontScale="62500" lnSpcReduction="20000"/>
          </a:bodyPr>
          <a:lstStyle/>
          <a:p>
            <a:r>
              <a:rPr lang="ar-SA" dirty="0">
                <a:solidFill>
                  <a:srgbClr val="000103"/>
                </a:solidFill>
                <a:ea typeface="Times New Roman"/>
              </a:rPr>
              <a:t>ينصح بعدم عمل تبديلات أثناء تنفيذ ركلات ركنية أو ركلات حرة لأنها من الممكن أن تنفذ بعد اجراء التبديل مباشرة و قبل توجه اللاعب للتمركز داخل المنطقة ومراقبة أحد اللاعبين المهمين</a:t>
            </a:r>
            <a:r>
              <a:rPr lang="en-US" dirty="0">
                <a:solidFill>
                  <a:srgbClr val="000103"/>
                </a:solidFill>
                <a:latin typeface="Tahoma"/>
                <a:ea typeface="Times New Roman"/>
              </a:rPr>
              <a:t>.</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t>
            </a:r>
            <a:r>
              <a:rPr lang="ar-SA" dirty="0">
                <a:solidFill>
                  <a:srgbClr val="000103"/>
                </a:solidFill>
                <a:latin typeface="Tahoma"/>
                <a:ea typeface="Times New Roman"/>
              </a:rPr>
              <a:t>ركلات الجزاء</a:t>
            </a: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في حالة ركلة الجزاء , لا يسمح بوجود أي لاعب داخل المنطقة ما عدا حارس المرمى . يُفترض وجود عدد من اللاعبين تماماً على حدود منطقة الجزاء ويكونوا متأهبين لتشتيت الكرة فوراً في حال ارتدت من حارس المرمى. الفريق المنافس بعض الأحيان يلجأ الى وضع لاعبين خارج المنطقة من الناحيتين ويكونان جاهزين للانطلاق داخل المنطقة بعد تنفيذ الركلة مباشرة ليتيح لهم فرصة الحصول على الكرة في حال ارتدت من حارس المرمى. لذلك ينصح أيضاً بمراقبة هذين اللاعبين وأي لاعب متأهب للدخول الى المنطقة لتضييق المساحات في حال ارتداد الكرة</a:t>
            </a:r>
            <a:r>
              <a:rPr lang="en-US" dirty="0">
                <a:solidFill>
                  <a:srgbClr val="000103"/>
                </a:solidFill>
                <a:latin typeface="Tahoma"/>
                <a:ea typeface="Times New Roman"/>
              </a:rPr>
              <a:t>.</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تكتيك مهم من الممكن اتباعه بواسطة حراس المرمى , وهو محاولة تشتيت انتباه منفذ ركلة الجزاء , هذه التكتيكات تتضمن متابعة تحريك جسم حارس المرمى بالكامل أو حتى أجزاء من جسمه بشكل مكثف , ويمكن اتباع تشتيت الانتباه بواسطة التعليقات الشفوية. من أبرز الأمثلة على هذه النقطة التكتيكية لحارس المرمى هو الحارس " بروس </a:t>
            </a:r>
            <a:r>
              <a:rPr lang="ar-SA" dirty="0" err="1">
                <a:solidFill>
                  <a:srgbClr val="000103"/>
                </a:solidFill>
                <a:latin typeface="Tahoma"/>
                <a:ea typeface="Times New Roman"/>
              </a:rPr>
              <a:t>غروبيلار</a:t>
            </a:r>
            <a:r>
              <a:rPr lang="ar-SA" dirty="0">
                <a:solidFill>
                  <a:srgbClr val="000103"/>
                </a:solidFill>
                <a:latin typeface="Tahoma"/>
                <a:ea typeface="Times New Roman"/>
              </a:rPr>
              <a:t> " في نهائي كاس الاتحاد الأوروبي عام 1984 , كذلك الحارس البولندي " </a:t>
            </a:r>
            <a:r>
              <a:rPr lang="ar-SA" dirty="0" err="1">
                <a:solidFill>
                  <a:srgbClr val="000103"/>
                </a:solidFill>
                <a:latin typeface="Tahoma"/>
                <a:ea typeface="Times New Roman"/>
              </a:rPr>
              <a:t>جيرزي</a:t>
            </a:r>
            <a:r>
              <a:rPr lang="ar-SA" dirty="0">
                <a:solidFill>
                  <a:srgbClr val="000103"/>
                </a:solidFill>
                <a:latin typeface="Tahoma"/>
                <a:ea typeface="Times New Roman"/>
              </a:rPr>
              <a:t> دوديك " في نهائي دوري أبطال أوروبا عام 2005</a:t>
            </a:r>
            <a:r>
              <a:rPr lang="en-US" dirty="0">
                <a:solidFill>
                  <a:srgbClr val="000103"/>
                </a:solidFill>
                <a:latin typeface="Tahoma"/>
                <a:ea typeface="Times New Roman"/>
              </a:rPr>
              <a:t> .</a:t>
            </a:r>
            <a:br>
              <a:rPr lang="en-US" dirty="0">
                <a:solidFill>
                  <a:srgbClr val="000103"/>
                </a:solidFill>
                <a:latin typeface="Tahoma"/>
                <a:ea typeface="Times New Roman"/>
              </a:rPr>
            </a:br>
            <a:endParaRPr lang="ar-IQ" dirty="0"/>
          </a:p>
        </p:txBody>
      </p:sp>
    </p:spTree>
    <p:extLst>
      <p:ext uri="{BB962C8B-B14F-4D97-AF65-F5344CB8AC3E}">
        <p14:creationId xmlns:p14="http://schemas.microsoft.com/office/powerpoint/2010/main" val="3555402230"/>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764704"/>
            <a:ext cx="6777317" cy="5067925"/>
          </a:xfrm>
        </p:spPr>
        <p:txBody>
          <a:bodyPr>
            <a:normAutofit fontScale="92500" lnSpcReduction="20000"/>
          </a:bodyPr>
          <a:lstStyle/>
          <a:p>
            <a:r>
              <a:rPr lang="en-US" dirty="0">
                <a:solidFill>
                  <a:srgbClr val="000103"/>
                </a:solidFill>
                <a:latin typeface="Tahoma"/>
                <a:ea typeface="Times New Roman"/>
              </a:rPr>
              <a:t>- </a:t>
            </a:r>
            <a:r>
              <a:rPr lang="ar-SA" dirty="0">
                <a:solidFill>
                  <a:srgbClr val="000103"/>
                </a:solidFill>
                <a:latin typeface="Tahoma"/>
                <a:ea typeface="Times New Roman"/>
              </a:rPr>
              <a:t>الدفاع بالكرة</a:t>
            </a: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سأقوم بتلخيص عمليات الدفاع الكرة وتوضيح معناها على شكل نقاط , كالتالي</a:t>
            </a:r>
            <a:r>
              <a:rPr lang="en-US" dirty="0">
                <a:solidFill>
                  <a:srgbClr val="000103"/>
                </a:solidFill>
                <a:latin typeface="Tahoma"/>
                <a:ea typeface="Times New Roman"/>
              </a:rPr>
              <a:t>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1 – </a:t>
            </a:r>
            <a:r>
              <a:rPr lang="ar-SA" dirty="0">
                <a:solidFill>
                  <a:srgbClr val="000103"/>
                </a:solidFill>
                <a:latin typeface="Tahoma"/>
                <a:ea typeface="Times New Roman"/>
              </a:rPr>
              <a:t>يجب ابعاد الكرة عندما تكون بين قدمي المدافع في حال تعرضه لضغط قوي من مهاجم الفريق الخصم خصوصاً عندما يكون قريباً من مرماه . ابعاد الكرة يكون بركلها الى منطقة أخرى من الملعب تسمح بإبعاد خطر الهجمة عن المرمى , أو بركلها الى خارج خط المرمى أو خط التماس حسب خطورة الوضع</a:t>
            </a:r>
            <a:r>
              <a:rPr lang="en-US" dirty="0">
                <a:solidFill>
                  <a:srgbClr val="000103"/>
                </a:solidFill>
                <a:latin typeface="Tahoma"/>
                <a:ea typeface="Times New Roman"/>
              </a:rPr>
              <a:t>.</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2- </a:t>
            </a:r>
            <a:r>
              <a:rPr lang="ar-SA" dirty="0">
                <a:solidFill>
                  <a:srgbClr val="000103"/>
                </a:solidFill>
                <a:latin typeface="Tahoma"/>
                <a:ea typeface="Times New Roman"/>
              </a:rPr>
              <a:t>محاولة ابعاد الكرة دائماً بركلة طويلة حتى يتسنى لباقي أعضاء الفريق اعادة التمركز و تنظيم الخطوط ورسم الخطة التشكيلية للفريق من جديد</a:t>
            </a:r>
            <a:r>
              <a:rPr lang="en-US" dirty="0">
                <a:solidFill>
                  <a:srgbClr val="000103"/>
                </a:solidFill>
                <a:latin typeface="Tahoma"/>
                <a:ea typeface="Times New Roman"/>
              </a:rPr>
              <a:t>.</a:t>
            </a:r>
            <a:br>
              <a:rPr lang="en-US" dirty="0">
                <a:solidFill>
                  <a:srgbClr val="000103"/>
                </a:solidFill>
                <a:latin typeface="Tahoma"/>
                <a:ea typeface="Times New Roman"/>
              </a:rPr>
            </a:br>
            <a:endParaRPr lang="ar-IQ" dirty="0"/>
          </a:p>
        </p:txBody>
      </p:sp>
    </p:spTree>
    <p:extLst>
      <p:ext uri="{BB962C8B-B14F-4D97-AF65-F5344CB8AC3E}">
        <p14:creationId xmlns:p14="http://schemas.microsoft.com/office/powerpoint/2010/main" val="357905713"/>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08720"/>
            <a:ext cx="6777317" cy="4923909"/>
          </a:xfrm>
        </p:spPr>
        <p:txBody>
          <a:bodyPr>
            <a:normAutofit fontScale="70000" lnSpcReduction="20000"/>
          </a:bodyPr>
          <a:lstStyle/>
          <a:p>
            <a:pPr>
              <a:lnSpc>
                <a:spcPct val="115000"/>
              </a:lnSpc>
              <a:spcAft>
                <a:spcPts val="1000"/>
              </a:spcAft>
            </a:pPr>
            <a:r>
              <a:rPr lang="en-US" dirty="0">
                <a:solidFill>
                  <a:srgbClr val="000103"/>
                </a:solidFill>
                <a:latin typeface="Tahoma"/>
                <a:ea typeface="Times New Roman"/>
                <a:cs typeface="Arial"/>
              </a:rPr>
              <a:t>3- </a:t>
            </a:r>
            <a:r>
              <a:rPr lang="ar-SA" dirty="0">
                <a:solidFill>
                  <a:srgbClr val="000103"/>
                </a:solidFill>
                <a:latin typeface="Tahoma"/>
                <a:ea typeface="Times New Roman"/>
                <a:cs typeface="Arial"/>
              </a:rPr>
              <a:t>أما اذا لم يتسنى للمدافع ركل الكرة الى خارج أو ابعادها الى مناطق الخصم وفي حال استمرار ضغط المنافس , على باقي لاعبي خط الدفاع و الوسط التقرب الى بعضهم و محاولة إخراج الكرة سريعاً عن منطقة الجزاء يتبعها تحرك للأمام من اللاعبين . هذه الطريقة مفيدة لنصب مصيدة التسلل و تمنع المهاجمين من التقدم حتى لا يقعوا في التسلل</a:t>
            </a:r>
            <a:r>
              <a:rPr lang="en-US" dirty="0">
                <a:solidFill>
                  <a:srgbClr val="000103"/>
                </a:solidFill>
                <a:latin typeface="Tahoma"/>
                <a:ea typeface="Times New Roman"/>
                <a:cs typeface="Arial"/>
              </a:rPr>
              <a:t>.</a:t>
            </a:r>
            <a:br>
              <a:rPr lang="en-US" dirty="0">
                <a:solidFill>
                  <a:srgbClr val="000103"/>
                </a:solidFill>
                <a:latin typeface="Tahoma"/>
                <a:ea typeface="Times New Roman"/>
                <a:cs typeface="Arial"/>
              </a:rPr>
            </a:br>
            <a:r>
              <a:rPr lang="en-US" dirty="0">
                <a:solidFill>
                  <a:srgbClr val="000103"/>
                </a:solidFill>
                <a:latin typeface="Tahoma"/>
                <a:ea typeface="Times New Roman"/>
                <a:cs typeface="Arial"/>
              </a:rPr>
              <a:t/>
            </a:r>
            <a:br>
              <a:rPr lang="en-US" dirty="0">
                <a:solidFill>
                  <a:srgbClr val="000103"/>
                </a:solidFill>
                <a:latin typeface="Tahoma"/>
                <a:ea typeface="Times New Roman"/>
                <a:cs typeface="Arial"/>
              </a:rPr>
            </a:br>
            <a:r>
              <a:rPr lang="en-US" dirty="0">
                <a:solidFill>
                  <a:srgbClr val="000103"/>
                </a:solidFill>
                <a:latin typeface="Tahoma"/>
                <a:ea typeface="Times New Roman"/>
                <a:cs typeface="Arial"/>
              </a:rPr>
              <a:t/>
            </a:r>
            <a:br>
              <a:rPr lang="en-US" dirty="0">
                <a:solidFill>
                  <a:srgbClr val="000103"/>
                </a:solidFill>
                <a:latin typeface="Tahoma"/>
                <a:ea typeface="Times New Roman"/>
                <a:cs typeface="Arial"/>
              </a:rPr>
            </a:br>
            <a:r>
              <a:rPr lang="en-US" dirty="0">
                <a:solidFill>
                  <a:srgbClr val="000103"/>
                </a:solidFill>
                <a:latin typeface="Tahoma"/>
                <a:ea typeface="Times New Roman"/>
                <a:cs typeface="Arial"/>
              </a:rPr>
              <a:t/>
            </a:r>
            <a:br>
              <a:rPr lang="en-US" dirty="0">
                <a:solidFill>
                  <a:srgbClr val="000103"/>
                </a:solidFill>
                <a:latin typeface="Tahoma"/>
                <a:ea typeface="Times New Roman"/>
                <a:cs typeface="Arial"/>
              </a:rPr>
            </a:br>
            <a:r>
              <a:rPr lang="en-US" dirty="0">
                <a:solidFill>
                  <a:srgbClr val="000103"/>
                </a:solidFill>
                <a:latin typeface="Tahoma"/>
                <a:ea typeface="Times New Roman"/>
                <a:cs typeface="Arial"/>
              </a:rPr>
              <a:t>4- </a:t>
            </a:r>
            <a:r>
              <a:rPr lang="ar-SA" dirty="0">
                <a:solidFill>
                  <a:srgbClr val="000103"/>
                </a:solidFill>
                <a:latin typeface="Tahoma"/>
                <a:ea typeface="Times New Roman"/>
                <a:cs typeface="Arial"/>
              </a:rPr>
              <a:t>عملية الابعاد يمكن دمجها بتمريرة طولية بينية الى المهاجمين لتشكيل كرة خطيرة , كذلك يمكن دمجها في بعض الحالات بتسديدة قوية في حال كان خط الدفاع متقدماً للممارسة الضغط على لاعبي الخصم</a:t>
            </a:r>
            <a:r>
              <a:rPr lang="en-US" dirty="0">
                <a:solidFill>
                  <a:srgbClr val="000103"/>
                </a:solidFill>
                <a:latin typeface="Tahoma"/>
                <a:ea typeface="Times New Roman"/>
                <a:cs typeface="Arial"/>
              </a:rPr>
              <a:t>.</a:t>
            </a:r>
            <a:br>
              <a:rPr lang="en-US" dirty="0">
                <a:solidFill>
                  <a:srgbClr val="000103"/>
                </a:solidFill>
                <a:latin typeface="Tahoma"/>
                <a:ea typeface="Times New Roman"/>
                <a:cs typeface="Arial"/>
              </a:rPr>
            </a:br>
            <a:r>
              <a:rPr lang="en-US" dirty="0">
                <a:solidFill>
                  <a:srgbClr val="000103"/>
                </a:solidFill>
                <a:latin typeface="Tahoma"/>
                <a:ea typeface="Times New Roman"/>
                <a:cs typeface="Arial"/>
              </a:rPr>
              <a:t/>
            </a:r>
            <a:br>
              <a:rPr lang="en-US" dirty="0">
                <a:solidFill>
                  <a:srgbClr val="000103"/>
                </a:solidFill>
                <a:latin typeface="Tahoma"/>
                <a:ea typeface="Times New Roman"/>
                <a:cs typeface="Arial"/>
              </a:rPr>
            </a:br>
            <a:r>
              <a:rPr lang="en-US" dirty="0">
                <a:solidFill>
                  <a:srgbClr val="000103"/>
                </a:solidFill>
                <a:latin typeface="Tahoma"/>
                <a:ea typeface="Times New Roman"/>
                <a:cs typeface="Arial"/>
              </a:rPr>
              <a:t/>
            </a:r>
            <a:br>
              <a:rPr lang="en-US" dirty="0">
                <a:solidFill>
                  <a:srgbClr val="000103"/>
                </a:solidFill>
                <a:latin typeface="Tahoma"/>
                <a:ea typeface="Times New Roman"/>
                <a:cs typeface="Arial"/>
              </a:rPr>
            </a:br>
            <a:r>
              <a:rPr lang="en-US" dirty="0">
                <a:solidFill>
                  <a:srgbClr val="000103"/>
                </a:solidFill>
                <a:latin typeface="Tahoma"/>
                <a:ea typeface="Times New Roman"/>
                <a:cs typeface="Arial"/>
              </a:rPr>
              <a:t/>
            </a:r>
            <a:br>
              <a:rPr lang="en-US" dirty="0">
                <a:solidFill>
                  <a:srgbClr val="000103"/>
                </a:solidFill>
                <a:latin typeface="Tahoma"/>
                <a:ea typeface="Times New Roman"/>
                <a:cs typeface="Arial"/>
              </a:rPr>
            </a:br>
            <a:r>
              <a:rPr lang="en-US" dirty="0">
                <a:solidFill>
                  <a:srgbClr val="000103"/>
                </a:solidFill>
                <a:latin typeface="Tahoma"/>
                <a:ea typeface="Times New Roman"/>
                <a:cs typeface="Arial"/>
              </a:rPr>
              <a:t>5- </a:t>
            </a:r>
            <a:r>
              <a:rPr lang="ar-SA" dirty="0">
                <a:solidFill>
                  <a:srgbClr val="000103"/>
                </a:solidFill>
                <a:latin typeface="Tahoma"/>
                <a:ea typeface="Times New Roman"/>
                <a:cs typeface="Arial"/>
              </a:rPr>
              <a:t>في بعض الفرق التي تضم لاعبين مهرة في خط الدفاع و الوسط مع امكانية التمريرات السريعة فيما بينهم </a:t>
            </a:r>
            <a:r>
              <a:rPr lang="ar-SA" dirty="0" err="1">
                <a:solidFill>
                  <a:srgbClr val="000103"/>
                </a:solidFill>
                <a:latin typeface="Tahoma"/>
                <a:ea typeface="Times New Roman"/>
                <a:cs typeface="Arial"/>
              </a:rPr>
              <a:t>لاخراج</a:t>
            </a:r>
            <a:r>
              <a:rPr lang="ar-SA" dirty="0">
                <a:solidFill>
                  <a:srgbClr val="000103"/>
                </a:solidFill>
                <a:latin typeface="Tahoma"/>
                <a:ea typeface="Times New Roman"/>
                <a:cs typeface="Arial"/>
              </a:rPr>
              <a:t> الكرة من موضع خطر يمكن أن يطبقوا تكتيك بناء الهجمة السريعة من الدفاع . هذه الطريقة قد تؤدي الى ارهاق الخصم بشكل كبير</a:t>
            </a:r>
            <a:r>
              <a:rPr lang="en-US" dirty="0">
                <a:solidFill>
                  <a:srgbClr val="000103"/>
                </a:solidFill>
                <a:latin typeface="Tahoma"/>
                <a:ea typeface="Times New Roman"/>
                <a:cs typeface="Arial"/>
              </a:rPr>
              <a:t> .</a:t>
            </a:r>
            <a:endParaRPr lang="en-US" sz="1800" dirty="0">
              <a:latin typeface="Calibri"/>
              <a:ea typeface="Times New Roman"/>
              <a:cs typeface="Arial"/>
            </a:endParaRPr>
          </a:p>
          <a:p>
            <a:endParaRPr lang="ar-IQ" dirty="0"/>
          </a:p>
        </p:txBody>
      </p:sp>
    </p:spTree>
    <p:extLst>
      <p:ext uri="{BB962C8B-B14F-4D97-AF65-F5344CB8AC3E}">
        <p14:creationId xmlns:p14="http://schemas.microsoft.com/office/powerpoint/2010/main" val="73729516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Words>
  <Application>Microsoft Office PowerPoint</Application>
  <PresentationFormat>عرض على الشاشة (3:4)‏</PresentationFormat>
  <Paragraphs>27</Paragraphs>
  <Slides>5</Slides>
  <Notes>5</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أوستن</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2o1O</cp:lastModifiedBy>
  <cp:revision>1</cp:revision>
  <dcterms:created xsi:type="dcterms:W3CDTF">2018-12-17T18:08:29Z</dcterms:created>
  <dcterms:modified xsi:type="dcterms:W3CDTF">2018-12-17T18:13:11Z</dcterms:modified>
</cp:coreProperties>
</file>